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891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c08a7c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ace70d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0f86aff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d913cb36b?vop=1&amp;pid=00f86aff7&amp;color=0,0,0&amp;bt=1&amp;bbb=1"/>
              <p:cNvSpPr/>
              <p:nvPr/>
            </p:nvSpPr>
            <p:spPr>
              <a:xfrm>
                <a:off x="832104" y="1080000"/>
                <a:ext cx="10533888" cy="9217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fontAlgn="b" latinLnBrk="1">
                  <a:lnSpc>
                    <a:spcPts val="9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51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SimHei" pitchFamily="34" charset="-122"/>
                    <a:cs typeface="SimHei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_1#d913cb36b?vop=1&amp;pid=00f86aff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21703"/>
              </a:xfrm>
              <a:prstGeom prst="rect">
                <a:avLst/>
              </a:prstGeom>
              <a:blipFill>
                <a:blip r:embed="rId3"/>
                <a:stretch>
                  <a:fillRect l="-1042" b="-86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6_1#d913cb36b.blank?vop=1&amp;pid=00f86aff7&amp;color=0,0,0&amp;vpa=2&amp;bbb=1&amp;rh=62.20504"/>
              <p:cNvSpPr/>
              <p:nvPr/>
            </p:nvSpPr>
            <p:spPr>
              <a:xfrm>
                <a:off x="8227441" y="1145212"/>
                <a:ext cx="1186815" cy="790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Hei" pitchFamily="34" charset="-122"/>
                                <a:cs typeface="SimHei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Hei" pitchFamily="34" charset="-122"/>
                                <a:cs typeface="SimHei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Hei" pitchFamily="34" charset="-122"/>
                                    <a:cs typeface="SimHei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Hei" pitchFamily="34" charset="-122"/>
                                <a:cs typeface="SimHei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SimHei" pitchFamily="34" charset="-122"/>
                                    <a:cs typeface="SimHei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6_1#d913cb36b.blank?vop=1&amp;pid=00f86aff7&amp;color=0,0,0&amp;vpa=2&amp;bbb=1&amp;rh=62.20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441" y="1145212"/>
                <a:ext cx="1186815" cy="790004"/>
              </a:xfrm>
              <a:prstGeom prst="rect">
                <a:avLst/>
              </a:prstGeom>
              <a:blipFill>
                <a:blip r:embed="rId4"/>
                <a:stretch>
                  <a:fillRect b="-2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7_1#d913cb36b?vop=1&amp;pid=00f86aff7&amp;color=0,0,0&amp;bbb=1&amp;hb=1"/>
              <p:cNvSpPr/>
              <p:nvPr/>
            </p:nvSpPr>
            <p:spPr>
              <a:xfrm>
                <a:off x="832104" y="2008622"/>
                <a:ext cx="10533888" cy="970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可推导出数列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利用累加法可求出数列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7_1#d913cb36b?vop=1&amp;pid=00f86aff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08622"/>
                <a:ext cx="10533888" cy="970598"/>
              </a:xfrm>
              <a:prstGeom prst="rect">
                <a:avLst/>
              </a:prstGeom>
              <a:blipFill>
                <a:blip r:embed="rId5"/>
                <a:stretch>
                  <a:fillRect l="-1042" r="-174" b="-10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8_1#d913cb36b?vop=1&amp;pid=00f86aff7&amp;color=0,0,0&amp;bt=1&amp;bbb=1&amp;hb=1"/>
              <p:cNvSpPr/>
              <p:nvPr/>
            </p:nvSpPr>
            <p:spPr>
              <a:xfrm>
                <a:off x="832104" y="1078993"/>
                <a:ext cx="10533888" cy="459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化简关系式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转化成关于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处带有平方，如果用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替换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，作差后也不能完全消掉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，所以考虑用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进行处理）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且此时等号右侧不含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是一个常数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用累加法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groupChr>
                          <m:groupChrPr>
                            <m:chr m:val="⏟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groupChrPr>
                          <m:e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1+1+⋯+1</m:t>
                            </m:r>
                          </m:e>
                        </m:groupChr>
                      </m:e>
                      <m:li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−1)个1</m:t>
                        </m:r>
                      </m:lim>
                    </m:limLow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−1+2=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符合等差数列的定义，可直接利用等差数列的通项公式，且虽然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，但已经包含了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，所以此时不需再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是否满足题意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B_4_AS.8_1#d913cb36b?vop=1&amp;pid=00f86aff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4597400"/>
              </a:xfrm>
              <a:prstGeom prst="rect">
                <a:avLst/>
              </a:prstGeom>
              <a:blipFill>
                <a:blip r:embed="rId3"/>
                <a:stretch>
                  <a:fillRect l="-1042" r="-1100" b="-5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8_1#d913cb36b?vop=1&amp;pid=00f86aff7&amp;color=0,0,0&amp;bt=1&amp;bbb=1&amp;hb=1">
                <a:extLst>
                  <a:ext uri="{FF2B5EF4-FFF2-40B4-BE49-F238E27FC236}">
                    <a16:creationId xmlns:a16="http://schemas.microsoft.com/office/drawing/2014/main" id="{9B693267-9A2A-2C2D-ED80-3B3F647D2125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48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是否满足题意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不符合上式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AS.8_1#d913cb36b?vop=1&amp;pid=00f86aff7&amp;color=0,0,0&amp;bt=1&amp;bbb=1&amp;hb=1">
                <a:extLst>
                  <a:ext uri="{FF2B5EF4-FFF2-40B4-BE49-F238E27FC236}">
                    <a16:creationId xmlns:a16="http://schemas.microsoft.com/office/drawing/2014/main" id="{9B693267-9A2A-2C2D-ED80-3B3F647D21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89200"/>
              </a:xfrm>
              <a:prstGeom prst="rect">
                <a:avLst/>
              </a:prstGeom>
              <a:blipFill>
                <a:blip r:embed="rId2"/>
                <a:stretch>
                  <a:fillRect l="-1042" b="-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525760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5745bd13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2_BD#95745bd13.fixed?pid=7b38c3109&amp;color=255,255,255&amp;bbb=1"/>
              <p:cNvSpPr/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同时含有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44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4400" b="1" i="1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𝑺</m:t>
                        </m:r>
                      </m:e>
                      <m:sub>
                        <m:r>
                          <a:rPr lang="en-US" altLang="zh-CN" sz="4400" b="1" i="1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44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4400" b="1" i="1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4400" b="1" i="1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型递推公式的处理策略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2_BD#95745bd13.fixed?pid=7b38c3109&amp;color=255,255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blipFill>
                <a:blip r:embed="rId3"/>
                <a:stretch>
                  <a:fillRect t="-16154" b="-3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87b0152c?pid=ac08a7cfb&amp;color=0,0,0&amp;bt=1&amp;bbb=1&amp;hb=1"/>
              <p:cNvSpPr/>
              <p:nvPr/>
            </p:nvSpPr>
            <p:spPr>
              <a:xfrm>
                <a:off x="832104" y="1078992"/>
                <a:ext cx="10533888" cy="1865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当遇到递推关系式中同时涉及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的题目时，需要利用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这一基本关系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递推关系转化为仅含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的递推关系，进而求解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关系的转换具有双重性，可消去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，也可消去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转化为只有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的关系式或利用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为只有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的关系式）.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87b0152c?pid=ac08a7cf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865630"/>
              </a:xfrm>
              <a:prstGeom prst="rect">
                <a:avLst/>
              </a:prstGeom>
              <a:blipFill>
                <a:blip r:embed="rId3"/>
                <a:stretch>
                  <a:fillRect l="-1389" r="-1852" b="-7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0eb9e0a3?pid=dace70dbf&amp;color=0,0,0&amp;bt=1&amp;bbb=1&amp;hb=1"/>
              <p:cNvSpPr/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的方法更为常用，可优先考虑此方法是否可行）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解题步骤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时，先利用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替换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得到一个新的关系式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便可得到当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的一个递推关系式；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利用递推法求出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的通项公式，并验证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是否满足要求.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0eb9e0a3?pid=dace70d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r="-1157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0eb9e0a3?pid=dace70dbf&amp;color=0,0,0&amp;bt=1&amp;bbb=1&amp;hb=1"/>
              <p:cNvSpPr/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，若不能或不易消去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，先求出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，再求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当关系式中多个位置出现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，且利用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不方便时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，可考虑利用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；当关系式中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的系数相对简单时，也可考虑此方法）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0eb9e0a3?pid=dace70d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868" b="-60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0eb9e0a3?pid=dace70dbf&amp;color=0,0,0&amp;bt=1&amp;bbb=1&amp;hb=1"/>
              <p:cNvSpPr/>
              <p:nvPr/>
            </p:nvSpPr>
            <p:spPr>
              <a:xfrm>
                <a:off x="832104" y="1078992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解题步骤：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时，先利用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，便可得到当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的一个递推关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利用递推法求出数列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的通项公式，并验证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是否满足要求；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此时问题转化为由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，即可求出数列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是否满足要求.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若求的是数列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中具体的某一项，可以直接对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取值，不必求出数列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的通项公式.如要求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，在求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出数列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的通项公式后，直接用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快速求解）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0eb9e0a3?pid=dace70d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r="-1910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945ef9048?vop=1&amp;pid=00f86aff7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_1#945ef9048?vop=1&amp;pid=00f86aff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_1#945ef9048.blank?vop=1&amp;pid=00f86aff7&amp;color=0,0,0&amp;vpa=1&amp;bbb=1"/>
              <p:cNvSpPr/>
              <p:nvPr/>
            </p:nvSpPr>
            <p:spPr>
              <a:xfrm>
                <a:off x="6281484" y="1109210"/>
                <a:ext cx="585851" cy="2109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8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_1#945ef9048.blank?vop=1&amp;pid=00f86aff7&amp;color=0,0,0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1484" y="1109210"/>
                <a:ext cx="585851" cy="210947"/>
              </a:xfrm>
              <a:prstGeom prst="rect">
                <a:avLst/>
              </a:prstGeom>
              <a:blipFill>
                <a:blip r:embed="rId4"/>
                <a:stretch>
                  <a:fillRect b="-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3_1#945ef9048?vop=1&amp;pid=00f86aff7&amp;color=0,0,0&amp;bbb=1&amp;hb=1"/>
              <p:cNvSpPr/>
              <p:nvPr/>
            </p:nvSpPr>
            <p:spPr>
              <a:xfrm>
                <a:off x="832104" y="137019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由题目中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该递推式符合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也可以根据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3_1#945ef9048?vop=1&amp;pid=00f86aff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_1#945ef9048?vop=1&amp;pid=00f86aff7&amp;color=0,0,0&amp;bt=1&amp;bbb=1"/>
              <p:cNvSpPr/>
              <p:nvPr/>
            </p:nvSpPr>
            <p:spPr>
              <a:xfrm>
                <a:off x="832104" y="1080000"/>
                <a:ext cx="10533888" cy="31640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化简得出关于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替换原式中的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，得到关于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的式子）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作差是为了消掉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，只剩下关于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的式子）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且此时等号右侧不含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是一个常数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用累乘法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AS.4_1#945ef9048?vop=1&amp;pid=00f86aff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64015"/>
              </a:xfrm>
              <a:prstGeom prst="rect">
                <a:avLst/>
              </a:prstGeom>
              <a:blipFill>
                <a:blip r:embed="rId3"/>
                <a:stretch>
                  <a:fillRect l="-1042" b="-11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S.4_2#945ef9048?vop=1&amp;pid=00f86aff7&amp;color=0,0,0&amp;bbb=1&amp;hb=1"/>
              <p:cNvSpPr/>
              <p:nvPr/>
            </p:nvSpPr>
            <p:spPr>
              <a:xfrm>
                <a:off x="832104" y="4231633"/>
                <a:ext cx="10533888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groupChr>
                          <m:groupChrPr>
                            <m:chr m:val="⏟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groupChrPr>
                          <m:e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2×2×⋯×2</m:t>
                            </m:r>
                          </m:e>
                        </m:groupChr>
                      </m:e>
                      <m:li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−1)个2</m:t>
                        </m:r>
                      </m:lim>
                    </m:limLow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×(−1)=−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符合等比数列的关系，可直接利用等比数列的通项公式，且虽然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，但已经包含了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，所以此时不需再验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是否符合上式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3" name="QB_4_AS.4_2#945ef9048?vop=1&amp;pid=00f86aff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31633"/>
                <a:ext cx="10533888" cy="1739900"/>
              </a:xfrm>
              <a:prstGeom prst="rect">
                <a:avLst/>
              </a:prstGeom>
              <a:blipFill>
                <a:blip r:embed="rId4"/>
                <a:stretch>
                  <a:fillRect l="-1042" t="-2448" b="-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4_2#945ef9048?vop=1&amp;pid=00f86aff7&amp;color=0,0,0&amp;bbb=1&amp;hb=1">
                <a:extLst>
                  <a:ext uri="{FF2B5EF4-FFF2-40B4-BE49-F238E27FC236}">
                    <a16:creationId xmlns:a16="http://schemas.microsoft.com/office/drawing/2014/main" id="{812A2E80-5067-D93D-8CBA-98ED15519904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6405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AS.4_2#945ef9048?vop=1&amp;pid=00f86aff7&amp;color=0,0,0&amp;bbb=1&amp;hb=1">
                <a:extLst>
                  <a:ext uri="{FF2B5EF4-FFF2-40B4-BE49-F238E27FC236}">
                    <a16:creationId xmlns:a16="http://schemas.microsoft.com/office/drawing/2014/main" id="{812A2E80-5067-D93D-8CBA-98ED155199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40523"/>
              </a:xfrm>
              <a:prstGeom prst="rect">
                <a:avLst/>
              </a:prstGeom>
              <a:blipFill>
                <a:blip r:embed="rId2"/>
                <a:stretch>
                  <a:fillRect l="-1042" t="-1859" b="-66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S.4_3#945ef9048?vop=1&amp;pid=00f86aff7&amp;color=0,0,0&amp;bbb=1">
                <a:extLst>
                  <a:ext uri="{FF2B5EF4-FFF2-40B4-BE49-F238E27FC236}">
                    <a16:creationId xmlns:a16="http://schemas.microsoft.com/office/drawing/2014/main" id="{A7B562F8-AE5F-61CA-03CC-F65DD91A95A0}"/>
                  </a:ext>
                </a:extLst>
              </p:cNvPr>
              <p:cNvSpPr/>
              <p:nvPr/>
            </p:nvSpPr>
            <p:spPr>
              <a:xfrm>
                <a:off x="832104" y="2730500"/>
                <a:ext cx="10533888" cy="29359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2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在复杂关系式中，无法直接观察到需要构造的数列，可设方程求解）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且此时等号右侧不含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是一个常数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用累乘法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2×2×⋯×2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−1)个2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×(−2)=−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是否满足上式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并验证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是否满足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+1−(−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B_4_AS.4_3#945ef9048?vop=1&amp;pid=00f86aff7&amp;color=0,0,0&amp;bbb=1">
                <a:extLst>
                  <a:ext uri="{FF2B5EF4-FFF2-40B4-BE49-F238E27FC236}">
                    <a16:creationId xmlns:a16="http://schemas.microsoft.com/office/drawing/2014/main" id="{A7B562F8-AE5F-61CA-03CC-F65DD91A95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0500"/>
                <a:ext cx="10533888" cy="2935923"/>
              </a:xfrm>
              <a:prstGeom prst="rect">
                <a:avLst/>
              </a:prstGeom>
              <a:blipFill>
                <a:blip r:embed="rId3"/>
                <a:stretch>
                  <a:fillRect l="-1042" t="-1037" b="-3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_4#945ef9048?vop=1&amp;pid=00f86aff7&amp;color=0,0,0&amp;bbb=1">
                <a:extLst>
                  <a:ext uri="{FF2B5EF4-FFF2-40B4-BE49-F238E27FC236}">
                    <a16:creationId xmlns:a16="http://schemas.microsoft.com/office/drawing/2014/main" id="{99A8DD43-0DBF-2F3F-C599-CCF6DB06F267}"/>
                  </a:ext>
                </a:extLst>
              </p:cNvPr>
              <p:cNvSpPr/>
              <p:nvPr/>
            </p:nvSpPr>
            <p:spPr>
              <a:xfrm>
                <a:off x="832104" y="5693473"/>
                <a:ext cx="10533888" cy="2435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满足上式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AS.4_4#945ef9048?vop=1&amp;pid=00f86aff7&amp;color=0,0,0&amp;bbb=1">
                <a:extLst>
                  <a:ext uri="{FF2B5EF4-FFF2-40B4-BE49-F238E27FC236}">
                    <a16:creationId xmlns:a16="http://schemas.microsoft.com/office/drawing/2014/main" id="{99A8DD43-0DBF-2F3F-C599-CCF6DB06F2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693473"/>
                <a:ext cx="10533888" cy="243523"/>
              </a:xfrm>
              <a:prstGeom prst="rect">
                <a:avLst/>
              </a:prstGeom>
              <a:blipFill>
                <a:blip r:embed="rId4"/>
                <a:stretch>
                  <a:fillRect l="-1042" t="-15000" b="-4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35956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1415</Words>
  <Application>Microsoft Office PowerPoint</Application>
  <PresentationFormat>宽屏</PresentationFormat>
  <Paragraphs>97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2025-10-22T02:24:26Z</dcterms:created>
  <dcterms:modified xsi:type="dcterms:W3CDTF">2025-10-22T02:35:47Z</dcterms:modified>
  <cp:category/>
  <cp:contentStatus/>
</cp:coreProperties>
</file>